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9"/>
  </p:notesMasterIdLst>
  <p:handoutMasterIdLst>
    <p:handoutMasterId r:id="rId20"/>
  </p:handoutMasterIdLst>
  <p:sldIdLst>
    <p:sldId id="294" r:id="rId4"/>
    <p:sldId id="479" r:id="rId5"/>
    <p:sldId id="464" r:id="rId6"/>
    <p:sldId id="1316" r:id="rId7"/>
    <p:sldId id="409" r:id="rId8"/>
    <p:sldId id="1321" r:id="rId9"/>
    <p:sldId id="1322" r:id="rId10"/>
    <p:sldId id="505" r:id="rId11"/>
    <p:sldId id="1320" r:id="rId12"/>
    <p:sldId id="375" r:id="rId13"/>
    <p:sldId id="411" r:id="rId14"/>
    <p:sldId id="469" r:id="rId15"/>
    <p:sldId id="1319" r:id="rId16"/>
    <p:sldId id="1323" r:id="rId17"/>
    <p:sldId id="457" r:id="rId1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>
      <p:cViewPr varScale="1">
        <p:scale>
          <a:sx n="117" d="100"/>
          <a:sy n="117" d="100"/>
        </p:scale>
        <p:origin x="1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atin typeface="Georgia" pitchFamily="18" charset="0"/>
              </a:rPr>
              <a:t>Profitability, Livelihoods and Value Chains: </a:t>
            </a:r>
          </a:p>
          <a:p>
            <a:pPr algn="ctr"/>
            <a:r>
              <a:rPr lang="en-US" sz="2600" b="1" dirty="0">
                <a:latin typeface="Georgia" pitchFamily="18" charset="0"/>
              </a:rPr>
              <a:t>Structural Transformation in Agrarian Economies</a:t>
            </a:r>
            <a:endParaRPr lang="en-US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Dyson School, Cornell University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IARD/PLSCI 4140: Global Cropping Systems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22, 2020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50779" y="1048435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Changes are occurring quickly in Africa/Asia … esp. through ICT and improved contracting institutions.</a:t>
            </a:r>
          </a:p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e.g., Ethiopian Commodities Exchange, </a:t>
            </a:r>
            <a:r>
              <a:rPr lang="en-US" altLang="en-US" sz="2000" b="1" dirty="0" err="1">
                <a:cs typeface="Arial" panose="020B0604020202020204" pitchFamily="34" charset="0"/>
              </a:rPr>
              <a:t>outgrower</a:t>
            </a:r>
            <a:r>
              <a:rPr lang="en-US" altLang="en-US" sz="2000" b="1" dirty="0">
                <a:cs typeface="Arial" panose="020B0604020202020204" pitchFamily="34" charset="0"/>
              </a:rPr>
              <a:t> schemes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838200" y="2192681"/>
            <a:ext cx="3048000" cy="4556713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 output markets</a:t>
            </a:r>
          </a:p>
        </p:txBody>
      </p:sp>
      <p:pic>
        <p:nvPicPr>
          <p:cNvPr id="7" name="Picture 6" descr="dairycoopinManand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404696" cy="4539594"/>
          </a:xfrm>
          <a:prstGeom prst="rect">
            <a:avLst/>
          </a:prstGeom>
          <a:noFill/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4E073398-9912-4AEA-8529-579BF8C7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2900905-D072-4F2F-8C08-4D325B86E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329793902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19100" y="1066800"/>
            <a:ext cx="8305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As markets integrate and technologies boost TFP,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farmers’ incomes grow and they specialize more …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even farmers begin to buy their food from markets.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BD0C58-81FC-47C7-A521-D13FD6559918}"/>
              </a:ext>
            </a:extLst>
          </p:cNvPr>
          <p:cNvGrpSpPr/>
          <p:nvPr/>
        </p:nvGrpSpPr>
        <p:grpSpPr>
          <a:xfrm>
            <a:off x="1371600" y="2895600"/>
            <a:ext cx="6831065" cy="3733800"/>
            <a:chOff x="1474735" y="3124200"/>
            <a:chExt cx="6831065" cy="373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756B6D-F3B6-44F9-AD89-08379A6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735" y="3124200"/>
              <a:ext cx="6194530" cy="34514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D125D-8C2F-4EDB-9624-0A15612BD721}"/>
                </a:ext>
              </a:extLst>
            </p:cNvPr>
            <p:cNvSpPr txBox="1"/>
            <p:nvPr/>
          </p:nvSpPr>
          <p:spPr>
            <a:xfrm>
              <a:off x="4800600" y="6550223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source: Liu et al. </a:t>
              </a:r>
              <a:r>
                <a:rPr lang="en-US" sz="1400" i="1" dirty="0"/>
                <a:t>Food Policy </a:t>
              </a:r>
              <a:r>
                <a:rPr lang="en-US" sz="1400" dirty="0"/>
                <a:t>2020</a:t>
              </a: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624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514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Value chains are mainly domestic but steadily becomes more global as TFP and incomes rise. Low value/weight and perishability mean domestic market opportunities &gt;&gt; int’l trade. Globally, only 23%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" y="2286000"/>
            <a:ext cx="7923730" cy="421957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4930E30-40D4-4CCC-BC6D-0669DA1B5392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118964" y="1080216"/>
            <a:ext cx="890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Structural transformation and market integration push food value addition downstream, post-farmgate.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618A-35EA-4223-B7AF-EF2FE840E391}"/>
              </a:ext>
            </a:extLst>
          </p:cNvPr>
          <p:cNvSpPr txBox="1"/>
          <p:nvPr/>
        </p:nvSpPr>
        <p:spPr>
          <a:xfrm>
            <a:off x="5483869" y="5363661"/>
            <a:ext cx="283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Source: Barrett et al.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51ED3-B326-49AF-8C3A-820F9DF1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9" r="8289"/>
          <a:stretch/>
        </p:blipFill>
        <p:spPr>
          <a:xfrm>
            <a:off x="3581400" y="2193786"/>
            <a:ext cx="5562600" cy="31646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C10FB-0120-42C3-A927-9069B6DFF016}"/>
              </a:ext>
            </a:extLst>
          </p:cNvPr>
          <p:cNvGrpSpPr/>
          <p:nvPr/>
        </p:nvGrpSpPr>
        <p:grpSpPr>
          <a:xfrm>
            <a:off x="152400" y="2133600"/>
            <a:ext cx="5181600" cy="4741982"/>
            <a:chOff x="152400" y="1439295"/>
            <a:chExt cx="6304100" cy="57840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CCC97-7371-45AB-9D6B-83044C84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750" y="1439295"/>
              <a:ext cx="4256270" cy="4732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7854AB-6162-4E21-9DF9-CDDDB0B5285F}"/>
                </a:ext>
              </a:extLst>
            </p:cNvPr>
            <p:cNvSpPr txBox="1"/>
            <p:nvPr/>
          </p:nvSpPr>
          <p:spPr>
            <a:xfrm>
              <a:off x="152400" y="6172200"/>
              <a:ext cx="6304100" cy="1051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Food, tobacco, agriculture and forestry at home expenditures in the United States and China. Does not include away from home expenditures. The left axis in billion current US$, right axis shows the percent farm share of total food, tobacco, agriculture and forestry at home expenditures (red line).  </a:t>
              </a:r>
            </a:p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(Source: Yi, Meemken, Mazariegos-Anastassiou, Liu, Kim, 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Gómez, Canning &amp; Barrett 2020)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41587" y="1095375"/>
            <a:ext cx="8305800" cy="809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cs typeface="Arial" panose="020B0604020202020204" pitchFamily="34" charset="0"/>
              </a:rPr>
              <a:t>Income growth and urbanization drive rapid expansion in downstream value addition in food systems</a:t>
            </a: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9F3D0F-CA32-4E4D-9D24-453C0903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04489"/>
            <a:ext cx="26118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grocery chains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edible sales, average real annual growth, 2002-18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4EE8820-7522-4E5F-B50E-2BCEBC04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19445"/>
            <a:ext cx="160653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Barrett et al.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3EC74-7D91-4BB8-B33F-C953E437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" y="3399460"/>
            <a:ext cx="5234263" cy="300133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BC7DA80A-2870-46C5-AF38-4CBCC838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B91AECE-BDBD-4F24-9B51-68DF2432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40" y="2133600"/>
            <a:ext cx="25707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 food service chains real annual sales growth, 2008-2018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8CC139-8E92-48CD-B9C1-872FD85A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2567346"/>
            <a:ext cx="5105401" cy="26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12634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9600" y="5257801"/>
            <a:ext cx="1295400" cy="914401"/>
            <a:chOff x="609600" y="4495800"/>
            <a:chExt cx="2498271" cy="1676401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461407" y="4525736"/>
              <a:ext cx="1676400" cy="1616529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881743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1014591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“Technology treadmill” and gains from change</a:t>
            </a:r>
          </a:p>
          <a:p>
            <a:r>
              <a:rPr lang="en-US" sz="2400" b="1" dirty="0">
                <a:latin typeface="Georgia" pitchFamily="18" charset="0"/>
              </a:rPr>
              <a:t>Some key policy 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799" y="2286000"/>
            <a:ext cx="3886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Intellectual Property</a:t>
            </a:r>
          </a:p>
          <a:p>
            <a:r>
              <a:rPr lang="en-US" sz="2400" dirty="0">
                <a:latin typeface="Georgia" pitchFamily="18" charset="0"/>
              </a:rPr>
              <a:t>What differences emerge from open source/public licensing vs. private IP?</a:t>
            </a:r>
          </a:p>
          <a:p>
            <a:endParaRPr lang="en-US" sz="2400" b="1" u="sng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Financing</a:t>
            </a:r>
          </a:p>
          <a:p>
            <a:r>
              <a:rPr lang="en-US" sz="2400" dirty="0">
                <a:latin typeface="Georgia" pitchFamily="18" charset="0"/>
              </a:rPr>
              <a:t>Who should pay for R&amp;D? How does it depend on IP?</a:t>
            </a:r>
            <a:endParaRPr lang="en-US" sz="2400" b="1" u="sng" dirty="0">
              <a:latin typeface="Georg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6200" y="3962400"/>
            <a:ext cx="3276600" cy="838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762500"/>
            <a:ext cx="1295400" cy="12192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362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66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47244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Old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6" name="TextBox 35"/>
          <p:cNvSpPr txBox="1"/>
          <p:nvPr/>
        </p:nvSpPr>
        <p:spPr>
          <a:xfrm rot="18850154">
            <a:off x="552040" y="5500846"/>
            <a:ext cx="132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819400"/>
            <a:ext cx="1295400" cy="2438400"/>
            <a:chOff x="609600" y="2819400"/>
            <a:chExt cx="1295400" cy="2438400"/>
          </a:xfrm>
        </p:grpSpPr>
        <p:sp>
          <p:nvSpPr>
            <p:cNvPr id="40" name="Rectangle 39"/>
            <p:cNvSpPr/>
            <p:nvPr/>
          </p:nvSpPr>
          <p:spPr>
            <a:xfrm>
              <a:off x="609600" y="2819400"/>
              <a:ext cx="685800" cy="2438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1295400" y="2819400"/>
              <a:ext cx="609600" cy="24384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2819400"/>
            <a:ext cx="1219200" cy="1905000"/>
            <a:chOff x="609600" y="2819400"/>
            <a:chExt cx="12192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609600" y="2819400"/>
              <a:ext cx="685800" cy="1905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>
              <a:off x="1295400" y="2819400"/>
              <a:ext cx="533400" cy="19050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" y="41910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47244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495800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105400"/>
            <a:ext cx="65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new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2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152400" y="990601"/>
            <a:ext cx="8686800" cy="2286000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n-US" sz="2400" b="1" u="sng" dirty="0">
                <a:latin typeface="Georgia" pitchFamily="18" charset="0"/>
              </a:rPr>
              <a:t>Complementary (esp. natural) inputs</a:t>
            </a:r>
            <a:r>
              <a:rPr lang="en-US" sz="2400" b="1" dirty="0">
                <a:latin typeface="Georgia" pitchFamily="18" charset="0"/>
              </a:rPr>
              <a:t>: 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Georgia" pitchFamily="18" charset="0"/>
              </a:rPr>
              <a:t>Inorganic fertilizer in w. Kenya (Marenya &amp; Barrett </a:t>
            </a:r>
            <a:r>
              <a:rPr lang="en-US" sz="2400" i="1" dirty="0">
                <a:latin typeface="Georgia" pitchFamily="18" charset="0"/>
              </a:rPr>
              <a:t>2009</a:t>
            </a:r>
            <a:r>
              <a:rPr lang="en-US" sz="2400" dirty="0">
                <a:latin typeface="Georgia" pitchFamily="18" charset="0"/>
              </a:rPr>
              <a:t>).</a:t>
            </a:r>
          </a:p>
          <a:p>
            <a:pPr marL="0">
              <a:spcBef>
                <a:spcPct val="0"/>
              </a:spcBef>
              <a:buNone/>
            </a:pPr>
            <a:endParaRPr lang="en-US" sz="2400" dirty="0">
              <a:latin typeface="Georgia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81000" y="2895600"/>
            <a:ext cx="3886200" cy="2662238"/>
            <a:chOff x="228865" y="2058430"/>
            <a:chExt cx="3886597" cy="2662388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28865" y="2058430"/>
              <a:ext cx="3886597" cy="2662388"/>
              <a:chOff x="1332" y="1735"/>
              <a:chExt cx="2256" cy="156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1735"/>
                <a:ext cx="2256" cy="15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AutoShape 6"/>
              <p:cNvCxnSpPr>
                <a:cxnSpLocks noChangeShapeType="1"/>
              </p:cNvCxnSpPr>
              <p:nvPr/>
            </p:nvCxnSpPr>
            <p:spPr bwMode="auto">
              <a:xfrm>
                <a:off x="1597" y="2674"/>
                <a:ext cx="1946" cy="1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895600" y="3123902"/>
              <a:ext cx="1066800" cy="457156"/>
            </a:xfrm>
            <a:prstGeom prst="wedgeRoundRectCallout">
              <a:avLst>
                <a:gd name="adj1" fmla="val -82759"/>
                <a:gd name="adj2" fmla="val 573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200" b="1"/>
                <a:t>Cost of 1kg nitrogen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990943" y="2514859"/>
              <a:ext cx="1371600" cy="685837"/>
            </a:xfrm>
            <a:prstGeom prst="wedgeRoundRectCallout">
              <a:avLst>
                <a:gd name="adj1" fmla="val 48384"/>
                <a:gd name="adj2" fmla="val 647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200" b="1"/>
                <a:t>Value of maize from 1 kg of nitrogen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14400" y="2209589"/>
              <a:ext cx="2495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Above </a:t>
              </a:r>
              <a:r>
                <a:rPr lang="en-US" sz="1200"/>
                <a:t>red line: fertilizer profitable</a:t>
              </a: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448190" y="4115946"/>
              <a:ext cx="2649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Below </a:t>
              </a:r>
              <a:r>
                <a:rPr lang="en-US" sz="1200"/>
                <a:t>red line: fertilizer unprofitable</a:t>
              </a:r>
            </a:p>
          </p:txBody>
        </p:sp>
      </p:grp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228600" y="561975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(Source: Marenya and Barrett, </a:t>
            </a:r>
            <a:r>
              <a:rPr lang="en-US" i="1" dirty="0">
                <a:latin typeface="Georgia" pitchFamily="18" charset="0"/>
              </a:rPr>
              <a:t>AJAE</a:t>
            </a:r>
            <a:r>
              <a:rPr lang="en-US" dirty="0">
                <a:latin typeface="Georgia" pitchFamily="18" charset="0"/>
              </a:rPr>
              <a:t> 2009).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343400" y="2895600"/>
            <a:ext cx="4343400" cy="2667000"/>
            <a:chOff x="762000" y="1295400"/>
            <a:chExt cx="7162800" cy="4953000"/>
          </a:xfrm>
        </p:grpSpPr>
        <p:pic>
          <p:nvPicPr>
            <p:cNvPr id="17" name="Picture 3" descr="Fit Pl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7162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447911" y="3276600"/>
              <a:ext cx="6476889" cy="7665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FFDEEE6-2BD1-4B1D-A4B4-6958B1283D9A}"/>
              </a:ext>
            </a:extLst>
          </p:cNvPr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88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152400" y="990601"/>
            <a:ext cx="8801100" cy="2286000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n-US" sz="2400" b="1" u="sng" dirty="0">
                <a:latin typeface="Georgia" pitchFamily="18" charset="0"/>
              </a:rPr>
              <a:t>Learning and extension</a:t>
            </a:r>
            <a:r>
              <a:rPr lang="en-US" sz="2400" b="1" dirty="0">
                <a:latin typeface="Georgia" pitchFamily="18" charset="0"/>
              </a:rPr>
              <a:t>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Georgia" pitchFamily="18" charset="0"/>
              </a:rPr>
              <a:t>Need to promote/subsidize learning (by doing and from others) about new technologies. Social pressures seem to matter too … </a:t>
            </a:r>
          </a:p>
          <a:p>
            <a:pPr marL="0">
              <a:spcBef>
                <a:spcPct val="0"/>
              </a:spcBef>
              <a:buNone/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76200" y="64008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(Source: Barrett, Islam, Malek, Pakrashi &amp; Ruthbah 2020)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FDEEE6-2BD1-4B1D-A4B4-6958B1283D9A}"/>
              </a:ext>
            </a:extLst>
          </p:cNvPr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7BD36-03C9-420D-8644-4C4306A73D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399"/>
            <a:ext cx="4343400" cy="30866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906C8581-7520-4CBA-BC5B-EFEA7219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650798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Example: SRI adoption in Bangladesh</a:t>
            </a:r>
          </a:p>
        </p:txBody>
      </p:sp>
      <p:pic>
        <p:nvPicPr>
          <p:cNvPr id="5" name="Picture 4" descr="C:\Users\Pakrashi\Dropbox\SRI papers and datasets\SRI Impact paper Final\Final cost-benefit\Figure_rank_1.tif">
            <a:extLst>
              <a:ext uri="{FF2B5EF4-FFF2-40B4-BE49-F238E27FC236}">
                <a16:creationId xmlns:a16="http://schemas.microsoft.com/office/drawing/2014/main" id="{343D90DC-EA11-43BB-999E-08AFC24EDD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00400"/>
            <a:ext cx="4457700" cy="308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75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609600" y="1143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As agricultural TFP grows,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labor moves out of agriculture!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Ag grows but its share shrinks. 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Population migrates to non-farm and urban.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C050F-59E7-41CC-9123-A4FC7D35F033}"/>
              </a:ext>
            </a:extLst>
          </p:cNvPr>
          <p:cNvSpPr txBox="1"/>
          <p:nvPr/>
        </p:nvSpPr>
        <p:spPr>
          <a:xfrm>
            <a:off x="5540347" y="2696749"/>
            <a:ext cx="3603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ag growth picks up, labor exits from ag sector accelerate.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 share of employment in SSA falling ~1%/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 2+%/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fastest growing ag sectors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(Yeboah and Jayne,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Today, in Africa (Asia), 34(19)% of working people are farmers, while 28(30)% are farm workers or in post-harvest value chain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Dolislager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F242A-96AD-4F71-90B6-F974872F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83302"/>
            <a:ext cx="5238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6"/>
            <a:ext cx="9372600" cy="7179079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228600" y="1436133"/>
            <a:ext cx="8072942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growth helps drive rural non-farm expansion,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generates rapid poverty reduction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867400" y="-762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“[M]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of agriculture into the missing middle (rural nonfarm economy and secondary towns) yields more inclusive growth patterns and faster poverty reduction than agglomeration in mega cities.”  - Christiaensen &amp;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Development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8C705443-3324-4DAF-8FBD-0C50FC3D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56CC45F-5FB9-4C13-B08A-42DAE2CE9C6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7152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52400" y="29718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to reduce transactions costs and enhance financial access accelerate transformation.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spread of mobile money helped raise at least 194,000 households out of extreme poverty, and induced 185,000 women to switch into business or retail as their main occupation.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Suri &amp; Jack 2016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57600"/>
            <a:ext cx="4114800" cy="3086100"/>
          </a:xfrm>
          <a:prstGeom prst="rect">
            <a:avLst/>
          </a:prstGeom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756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17861"/>
            <a:ext cx="8305800" cy="1572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(transport, </a:t>
            </a:r>
            <a:r>
              <a:rPr lang="en-US" sz="2400" dirty="0" err="1">
                <a:latin typeface="Georgia" pitchFamily="18" charset="0"/>
              </a:rPr>
              <a:t>comms</a:t>
            </a:r>
            <a:r>
              <a:rPr lang="en-US" sz="2400" dirty="0">
                <a:latin typeface="Georgia" pitchFamily="18" charset="0"/>
              </a:rPr>
              <a:t>, security, quality assurance) have big implications: prices, transmission/pass-through, risk, geographic heterogeneity. HH market participation is high, even in areas not well integrated into national and global markets.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62997"/>
            <a:ext cx="6488839" cy="4265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90097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D848F-AD73-4A0A-8D2F-B9FC34D0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have significant implications: price levels, transmission/pass-through, risk, geographic heterogeneity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9A948-4467-4332-9912-4AFAC503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72946"/>
            <a:ext cx="5862638" cy="3796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135D7-DEAA-4E3A-893B-1B19426B25A9}"/>
              </a:ext>
            </a:extLst>
          </p:cNvPr>
          <p:cNvSpPr txBox="1"/>
          <p:nvPr/>
        </p:nvSpPr>
        <p:spPr>
          <a:xfrm>
            <a:off x="152400" y="602277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Mobile phones, better roads dramatically change market prices. </a:t>
            </a:r>
          </a:p>
        </p:txBody>
      </p:sp>
    </p:spTree>
    <p:extLst>
      <p:ext uri="{BB962C8B-B14F-4D97-AF65-F5344CB8AC3E}">
        <p14:creationId xmlns:p14="http://schemas.microsoft.com/office/powerpoint/2010/main" val="3892482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</TotalTime>
  <Words>801</Words>
  <Application>Microsoft Macintosh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Andrew James McDonald</cp:lastModifiedBy>
  <cp:revision>242</cp:revision>
  <dcterms:created xsi:type="dcterms:W3CDTF">2001-03-15T21:53:34Z</dcterms:created>
  <dcterms:modified xsi:type="dcterms:W3CDTF">2020-09-17T19:57:57Z</dcterms:modified>
</cp:coreProperties>
</file>